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customXml/itemProps1.xml" ContentType="application/vnd.openxmlformats-officedocument.customXmlProperties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-888" y="-2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228600"/>
            <a:ext cx="70866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381000" y="1447800"/>
            <a:ext cx="8382000" cy="45720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2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EDF65F-DB5A-4B05-A416-B622F2E81456}" type="slidenum">
              <a:rPr lang="en-US"/>
              <a:pPr>
                <a:defRPr/>
              </a:pPr>
              <a:t>‹#›</a:t>
            </a:fld>
            <a:endParaRPr lang="en-US">
              <a:solidFill>
                <a:schemeClr val="bg2"/>
              </a:solidFill>
            </a:endParaRP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9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447800"/>
            <a:ext cx="83820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193557" name="Rectangle 2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810000" y="6524625"/>
            <a:ext cx="1143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fld id="{854BA495-45CF-4432-971C-DA14AD1928B8}" type="slidenum">
              <a:rPr lang="en-US"/>
              <a:pPr>
                <a:defRPr/>
              </a:pPr>
              <a:t>‹#›</a:t>
            </a:fld>
            <a:endParaRPr lang="en-US">
              <a:solidFill>
                <a:schemeClr val="bg2"/>
              </a:solidFill>
            </a:endParaRPr>
          </a:p>
        </p:txBody>
      </p:sp>
      <p:sp>
        <p:nvSpPr>
          <p:cNvPr id="1028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1676400" y="228600"/>
            <a:ext cx="7086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93559" name="Line 23"/>
          <p:cNvSpPr>
            <a:spLocks noChangeShapeType="1"/>
          </p:cNvSpPr>
          <p:nvPr userDrawn="1"/>
        </p:nvSpPr>
        <p:spPr bwMode="auto">
          <a:xfrm>
            <a:off x="381000" y="6477000"/>
            <a:ext cx="8382000" cy="0"/>
          </a:xfrm>
          <a:prstGeom prst="line">
            <a:avLst/>
          </a:prstGeom>
          <a:noFill/>
          <a:ln w="57150">
            <a:solidFill>
              <a:srgbClr val="006666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en-US"/>
          </a:p>
        </p:txBody>
      </p:sp>
      <p:sp>
        <p:nvSpPr>
          <p:cNvPr id="193560" name="Line 24"/>
          <p:cNvSpPr>
            <a:spLocks noChangeShapeType="1"/>
          </p:cNvSpPr>
          <p:nvPr userDrawn="1"/>
        </p:nvSpPr>
        <p:spPr bwMode="auto">
          <a:xfrm>
            <a:off x="381000" y="990600"/>
            <a:ext cx="8382000" cy="0"/>
          </a:xfrm>
          <a:prstGeom prst="line">
            <a:avLst/>
          </a:prstGeom>
          <a:noFill/>
          <a:ln w="57150">
            <a:solidFill>
              <a:srgbClr val="006666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ransition/>
  <p:hf hdr="0" ftr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3600" b="1" i="1">
          <a:solidFill>
            <a:srgbClr val="006666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600" b="1" i="1">
          <a:solidFill>
            <a:srgbClr val="006666"/>
          </a:solidFill>
          <a:latin typeface="Arial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600" b="1" i="1">
          <a:solidFill>
            <a:srgbClr val="006666"/>
          </a:solidFill>
          <a:latin typeface="Arial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600" b="1" i="1">
          <a:solidFill>
            <a:srgbClr val="006666"/>
          </a:solidFill>
          <a:latin typeface="Arial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600" b="1" i="1">
          <a:solidFill>
            <a:srgbClr val="006666"/>
          </a:solidFill>
          <a:latin typeface="Arial" charset="0"/>
        </a:defRPr>
      </a:lvl5pPr>
      <a:lvl6pPr marL="457200" algn="r" rtl="0" eaLnBrk="0" fontAlgn="base" hangingPunct="0">
        <a:spcBef>
          <a:spcPct val="0"/>
        </a:spcBef>
        <a:spcAft>
          <a:spcPct val="0"/>
        </a:spcAft>
        <a:defRPr sz="3600" b="1" i="1">
          <a:solidFill>
            <a:srgbClr val="006666"/>
          </a:solidFill>
          <a:latin typeface="Arial" charset="0"/>
        </a:defRPr>
      </a:lvl6pPr>
      <a:lvl7pPr marL="914400" algn="r" rtl="0" eaLnBrk="0" fontAlgn="base" hangingPunct="0">
        <a:spcBef>
          <a:spcPct val="0"/>
        </a:spcBef>
        <a:spcAft>
          <a:spcPct val="0"/>
        </a:spcAft>
        <a:defRPr sz="3600" b="1" i="1">
          <a:solidFill>
            <a:srgbClr val="006666"/>
          </a:solidFill>
          <a:latin typeface="Arial" charset="0"/>
        </a:defRPr>
      </a:lvl7pPr>
      <a:lvl8pPr marL="1371600" algn="r" rtl="0" eaLnBrk="0" fontAlgn="base" hangingPunct="0">
        <a:spcBef>
          <a:spcPct val="0"/>
        </a:spcBef>
        <a:spcAft>
          <a:spcPct val="0"/>
        </a:spcAft>
        <a:defRPr sz="3600" b="1" i="1">
          <a:solidFill>
            <a:srgbClr val="006666"/>
          </a:solidFill>
          <a:latin typeface="Arial" charset="0"/>
        </a:defRPr>
      </a:lvl8pPr>
      <a:lvl9pPr marL="1828800" algn="r" rtl="0" eaLnBrk="0" fontAlgn="base" hangingPunct="0">
        <a:spcBef>
          <a:spcPct val="0"/>
        </a:spcBef>
        <a:spcAft>
          <a:spcPct val="0"/>
        </a:spcAft>
        <a:defRPr sz="3600" b="1" i="1">
          <a:solidFill>
            <a:srgbClr val="006666"/>
          </a:solidFill>
          <a:latin typeface="Arial" charset="0"/>
        </a:defRPr>
      </a:lvl9pPr>
    </p:titleStyle>
    <p:bodyStyle>
      <a:lvl1pPr marL="285750" indent="-285750" algn="l" rtl="0" eaLnBrk="0" fontAlgn="base" hangingPunct="0">
        <a:spcBef>
          <a:spcPct val="20000"/>
        </a:spcBef>
        <a:spcAft>
          <a:spcPct val="0"/>
        </a:spcAft>
        <a:buClr>
          <a:srgbClr val="006666"/>
        </a:buClr>
        <a:buSzPct val="80000"/>
        <a:buFont typeface="Wingdings" pitchFamily="2" charset="2"/>
        <a:buChar char="n"/>
        <a:defRPr sz="2400" b="1">
          <a:solidFill>
            <a:srgbClr val="006666"/>
          </a:solidFill>
          <a:latin typeface="+mn-lt"/>
          <a:ea typeface="+mn-ea"/>
          <a:cs typeface="+mn-cs"/>
        </a:defRPr>
      </a:lvl1pPr>
      <a:lvl2pPr marL="688975" indent="-282575" algn="l" rtl="0" eaLnBrk="0" fontAlgn="base" hangingPunct="0">
        <a:spcBef>
          <a:spcPct val="20000"/>
        </a:spcBef>
        <a:spcAft>
          <a:spcPct val="0"/>
        </a:spcAft>
        <a:buClr>
          <a:srgbClr val="006666"/>
        </a:buClr>
        <a:buSzPct val="80000"/>
        <a:buFont typeface="Wingdings" pitchFamily="2" charset="2"/>
        <a:buChar char="n"/>
        <a:defRPr sz="2200" b="1">
          <a:solidFill>
            <a:srgbClr val="006666"/>
          </a:solidFill>
          <a:latin typeface="+mn-lt"/>
        </a:defRPr>
      </a:lvl2pPr>
      <a:lvl3pPr marL="1027113" indent="-223838" algn="l" rtl="0" eaLnBrk="0" fontAlgn="base" hangingPunct="0">
        <a:spcBef>
          <a:spcPct val="20000"/>
        </a:spcBef>
        <a:spcAft>
          <a:spcPct val="0"/>
        </a:spcAft>
        <a:buClr>
          <a:srgbClr val="006666"/>
        </a:buClr>
        <a:buSzPct val="80000"/>
        <a:buFont typeface="Wingdings" pitchFamily="2" charset="2"/>
        <a:buChar char="n"/>
        <a:defRPr b="1">
          <a:solidFill>
            <a:srgbClr val="006666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1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6C74138C-0186-4DF4-9260-C04070F62950}" type="slidenum">
              <a:rPr lang="en-US" smtClean="0"/>
              <a:pPr/>
              <a:t>1</a:t>
            </a:fld>
            <a:endParaRPr lang="en-US" smtClean="0">
              <a:solidFill>
                <a:schemeClr val="bg2"/>
              </a:solidFill>
            </a:endParaRPr>
          </a:p>
        </p:txBody>
      </p:sp>
      <p:sp>
        <p:nvSpPr>
          <p:cNvPr id="20482" name="Slide Number Placeholder 4"/>
          <p:cNvSpPr txBox="1">
            <a:spLocks noGrp="1"/>
          </p:cNvSpPr>
          <p:nvPr/>
        </p:nvSpPr>
        <p:spPr bwMode="auto">
          <a:xfrm>
            <a:off x="3810000" y="6524625"/>
            <a:ext cx="1143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 eaLnBrk="0" hangingPunct="0"/>
            <a:fld id="{722A0393-7D98-4D58-B19E-0A141F5357A8}" type="slidenum">
              <a:rPr lang="en-US" sz="1200">
                <a:solidFill>
                  <a:srgbClr val="969696"/>
                </a:solidFill>
              </a:rPr>
              <a:pPr algn="r" eaLnBrk="0" hangingPunct="0"/>
              <a:t>1</a:t>
            </a:fld>
            <a:endParaRPr lang="en-US" sz="1200">
              <a:solidFill>
                <a:schemeClr val="bg2"/>
              </a:solidFill>
            </a:endParaRPr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228600"/>
            <a:ext cx="7924800" cy="914400"/>
          </a:xfrm>
        </p:spPr>
        <p:txBody>
          <a:bodyPr/>
          <a:lstStyle/>
          <a:p>
            <a:r>
              <a:rPr lang="en-US" dirty="0" smtClean="0"/>
              <a:t>AIHA Exposure Assessment Model</a:t>
            </a:r>
          </a:p>
        </p:txBody>
      </p:sp>
      <p:sp>
        <p:nvSpPr>
          <p:cNvPr id="20484" name="Oval 3"/>
          <p:cNvSpPr>
            <a:spLocks noChangeArrowheads="1"/>
          </p:cNvSpPr>
          <p:nvPr/>
        </p:nvSpPr>
        <p:spPr bwMode="auto">
          <a:xfrm>
            <a:off x="3924300" y="1295400"/>
            <a:ext cx="914400" cy="381000"/>
          </a:xfrm>
          <a:prstGeom prst="ellipse">
            <a:avLst/>
          </a:prstGeom>
          <a:solidFill>
            <a:srgbClr val="66CCFF"/>
          </a:solidFill>
          <a:ln w="12700">
            <a:noFill/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600" b="1" dirty="0">
                <a:solidFill>
                  <a:srgbClr val="000000"/>
                </a:solidFill>
              </a:rPr>
              <a:t>Start</a:t>
            </a:r>
          </a:p>
        </p:txBody>
      </p:sp>
      <p:sp>
        <p:nvSpPr>
          <p:cNvPr id="20485" name="AutoShape 4"/>
          <p:cNvSpPr>
            <a:spLocks noChangeArrowheads="1"/>
          </p:cNvSpPr>
          <p:nvPr/>
        </p:nvSpPr>
        <p:spPr bwMode="auto">
          <a:xfrm>
            <a:off x="3276600" y="2667000"/>
            <a:ext cx="2209800" cy="838200"/>
          </a:xfrm>
          <a:prstGeom prst="flowChartDecision">
            <a:avLst/>
          </a:prstGeom>
          <a:solidFill>
            <a:srgbClr val="6699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600" b="1" dirty="0">
                <a:solidFill>
                  <a:srgbClr val="000000"/>
                </a:solidFill>
              </a:rPr>
              <a:t>Exposure </a:t>
            </a:r>
          </a:p>
          <a:p>
            <a:pPr algn="ctr" eaLnBrk="0" hangingPunct="0"/>
            <a:r>
              <a:rPr lang="en-US" sz="1600" b="1" dirty="0">
                <a:solidFill>
                  <a:srgbClr val="000000"/>
                </a:solidFill>
              </a:rPr>
              <a:t>Assessment</a:t>
            </a:r>
          </a:p>
        </p:txBody>
      </p:sp>
      <p:sp>
        <p:nvSpPr>
          <p:cNvPr id="20486" name="Oval 5"/>
          <p:cNvSpPr>
            <a:spLocks noChangeArrowheads="1"/>
          </p:cNvSpPr>
          <p:nvPr/>
        </p:nvSpPr>
        <p:spPr bwMode="auto">
          <a:xfrm>
            <a:off x="1828800" y="4114800"/>
            <a:ext cx="1371600" cy="685800"/>
          </a:xfrm>
          <a:prstGeom prst="ellipse">
            <a:avLst/>
          </a:prstGeom>
          <a:solidFill>
            <a:srgbClr val="FF9900"/>
          </a:solidFill>
          <a:ln w="12700">
            <a:noFill/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600" b="1" dirty="0">
                <a:solidFill>
                  <a:srgbClr val="000000"/>
                </a:solidFill>
              </a:rPr>
              <a:t>Acceptable</a:t>
            </a:r>
          </a:p>
          <a:p>
            <a:pPr algn="ctr" eaLnBrk="0" hangingPunct="0"/>
            <a:r>
              <a:rPr lang="en-US" sz="1600" b="1" dirty="0">
                <a:solidFill>
                  <a:srgbClr val="000000"/>
                </a:solidFill>
              </a:rPr>
              <a:t> Exposure</a:t>
            </a:r>
          </a:p>
        </p:txBody>
      </p:sp>
      <p:sp>
        <p:nvSpPr>
          <p:cNvPr id="20487" name="Oval 6"/>
          <p:cNvSpPr>
            <a:spLocks noChangeArrowheads="1"/>
          </p:cNvSpPr>
          <p:nvPr/>
        </p:nvSpPr>
        <p:spPr bwMode="auto">
          <a:xfrm>
            <a:off x="3695700" y="4114800"/>
            <a:ext cx="1371600" cy="685800"/>
          </a:xfrm>
          <a:prstGeom prst="ellipse">
            <a:avLst/>
          </a:prstGeom>
          <a:solidFill>
            <a:srgbClr val="FF9900"/>
          </a:solidFill>
          <a:ln w="12700">
            <a:noFill/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600" b="1" dirty="0">
                <a:solidFill>
                  <a:srgbClr val="000000"/>
                </a:solidFill>
              </a:rPr>
              <a:t>Uncertain</a:t>
            </a:r>
          </a:p>
        </p:txBody>
      </p:sp>
      <p:sp>
        <p:nvSpPr>
          <p:cNvPr id="20488" name="Oval 7"/>
          <p:cNvSpPr>
            <a:spLocks noChangeArrowheads="1"/>
          </p:cNvSpPr>
          <p:nvPr/>
        </p:nvSpPr>
        <p:spPr bwMode="auto">
          <a:xfrm>
            <a:off x="5638800" y="4114800"/>
            <a:ext cx="1371600" cy="685800"/>
          </a:xfrm>
          <a:prstGeom prst="ellipse">
            <a:avLst/>
          </a:prstGeom>
          <a:solidFill>
            <a:srgbClr val="FF9900"/>
          </a:solidFill>
          <a:ln w="12700">
            <a:noFill/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500" b="1" dirty="0" smtClean="0">
                <a:solidFill>
                  <a:srgbClr val="000000"/>
                </a:solidFill>
              </a:rPr>
              <a:t>Unacceptable</a:t>
            </a:r>
            <a:endParaRPr lang="en-US" sz="1500" b="1" dirty="0">
              <a:solidFill>
                <a:srgbClr val="000000"/>
              </a:solidFill>
            </a:endParaRPr>
          </a:p>
          <a:p>
            <a:pPr algn="ctr" eaLnBrk="0" hangingPunct="0"/>
            <a:r>
              <a:rPr lang="en-US" sz="1600" b="1" dirty="0">
                <a:solidFill>
                  <a:srgbClr val="000000"/>
                </a:solidFill>
              </a:rPr>
              <a:t>Exposure</a:t>
            </a:r>
          </a:p>
        </p:txBody>
      </p:sp>
      <p:sp>
        <p:nvSpPr>
          <p:cNvPr id="20489" name="Rectangle 8"/>
          <p:cNvSpPr>
            <a:spLocks noChangeArrowheads="1"/>
          </p:cNvSpPr>
          <p:nvPr/>
        </p:nvSpPr>
        <p:spPr bwMode="auto">
          <a:xfrm>
            <a:off x="3429000" y="5410200"/>
            <a:ext cx="1905000" cy="533400"/>
          </a:xfrm>
          <a:prstGeom prst="rect">
            <a:avLst/>
          </a:prstGeom>
          <a:solidFill>
            <a:srgbClr val="00CC99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600" b="1" dirty="0">
                <a:solidFill>
                  <a:srgbClr val="000000"/>
                </a:solidFill>
              </a:rPr>
              <a:t>Further Information </a:t>
            </a:r>
          </a:p>
          <a:p>
            <a:pPr algn="ctr" eaLnBrk="0" hangingPunct="0"/>
            <a:r>
              <a:rPr lang="en-US" sz="1600" b="1" dirty="0">
                <a:solidFill>
                  <a:srgbClr val="000000"/>
                </a:solidFill>
              </a:rPr>
              <a:t>Gathering</a:t>
            </a: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3578226" y="1828800"/>
            <a:ext cx="1608138" cy="608013"/>
            <a:chOff x="1387" y="1659"/>
            <a:chExt cx="1013" cy="383"/>
          </a:xfrm>
        </p:grpSpPr>
        <p:sp>
          <p:nvSpPr>
            <p:cNvPr id="20510" name="Rectangle 10"/>
            <p:cNvSpPr>
              <a:spLocks noChangeArrowheads="1"/>
            </p:cNvSpPr>
            <p:nvPr/>
          </p:nvSpPr>
          <p:spPr bwMode="auto">
            <a:xfrm>
              <a:off x="1389" y="1659"/>
              <a:ext cx="1008" cy="383"/>
            </a:xfrm>
            <a:prstGeom prst="rect">
              <a:avLst/>
            </a:prstGeom>
            <a:solidFill>
              <a:srgbClr val="FF9999"/>
            </a:solidFill>
            <a:ln w="31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endParaRPr lang="en-US"/>
            </a:p>
          </p:txBody>
        </p:sp>
        <p:sp>
          <p:nvSpPr>
            <p:cNvPr id="20511" name="Rectangle 11"/>
            <p:cNvSpPr>
              <a:spLocks noChangeArrowheads="1"/>
            </p:cNvSpPr>
            <p:nvPr/>
          </p:nvSpPr>
          <p:spPr bwMode="auto">
            <a:xfrm>
              <a:off x="1721" y="1708"/>
              <a:ext cx="344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eaLnBrk="0" hangingPunct="0"/>
              <a:r>
                <a:rPr lang="en-US" sz="1600" b="1" dirty="0">
                  <a:solidFill>
                    <a:srgbClr val="000000"/>
                  </a:solidFill>
                </a:rPr>
                <a:t>Basic</a:t>
              </a:r>
              <a:endParaRPr lang="en-US" sz="1600" b="1" dirty="0"/>
            </a:p>
          </p:txBody>
        </p:sp>
        <p:sp>
          <p:nvSpPr>
            <p:cNvPr id="20512" name="Rectangle 12"/>
            <p:cNvSpPr>
              <a:spLocks noChangeArrowheads="1"/>
            </p:cNvSpPr>
            <p:nvPr/>
          </p:nvSpPr>
          <p:spPr bwMode="auto">
            <a:xfrm>
              <a:off x="1387" y="1824"/>
              <a:ext cx="1013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eaLnBrk="0" hangingPunct="0"/>
              <a:r>
                <a:rPr lang="en-US" sz="1600" b="1" dirty="0">
                  <a:solidFill>
                    <a:srgbClr val="000000"/>
                  </a:solidFill>
                </a:rPr>
                <a:t>Characterization</a:t>
              </a:r>
              <a:endParaRPr lang="en-US" sz="1600" b="1" dirty="0"/>
            </a:p>
          </p:txBody>
        </p:sp>
      </p:grpSp>
      <p:sp>
        <p:nvSpPr>
          <p:cNvPr id="20491" name="Line 13"/>
          <p:cNvSpPr>
            <a:spLocks noChangeShapeType="1"/>
          </p:cNvSpPr>
          <p:nvPr/>
        </p:nvSpPr>
        <p:spPr bwMode="auto">
          <a:xfrm>
            <a:off x="4381500" y="16764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492" name="Line 14"/>
          <p:cNvSpPr>
            <a:spLocks noChangeShapeType="1"/>
          </p:cNvSpPr>
          <p:nvPr/>
        </p:nvSpPr>
        <p:spPr bwMode="auto">
          <a:xfrm>
            <a:off x="4381500" y="24384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493" name="Line 15"/>
          <p:cNvSpPr>
            <a:spLocks noChangeShapeType="1"/>
          </p:cNvSpPr>
          <p:nvPr/>
        </p:nvSpPr>
        <p:spPr bwMode="auto">
          <a:xfrm>
            <a:off x="4381500" y="35052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494" name="Line 16"/>
          <p:cNvSpPr>
            <a:spLocks noChangeShapeType="1"/>
          </p:cNvSpPr>
          <p:nvPr/>
        </p:nvSpPr>
        <p:spPr bwMode="auto">
          <a:xfrm>
            <a:off x="2514600" y="3810000"/>
            <a:ext cx="3810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495" name="Line 17"/>
          <p:cNvSpPr>
            <a:spLocks noChangeShapeType="1"/>
          </p:cNvSpPr>
          <p:nvPr/>
        </p:nvSpPr>
        <p:spPr bwMode="auto">
          <a:xfrm>
            <a:off x="2514600" y="38100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496" name="Line 18"/>
          <p:cNvSpPr>
            <a:spLocks noChangeShapeType="1"/>
          </p:cNvSpPr>
          <p:nvPr/>
        </p:nvSpPr>
        <p:spPr bwMode="auto">
          <a:xfrm>
            <a:off x="4381500" y="38100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497" name="Line 19"/>
          <p:cNvSpPr>
            <a:spLocks noChangeShapeType="1"/>
          </p:cNvSpPr>
          <p:nvPr/>
        </p:nvSpPr>
        <p:spPr bwMode="auto">
          <a:xfrm>
            <a:off x="6324600" y="38100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498" name="Line 20"/>
          <p:cNvSpPr>
            <a:spLocks noChangeShapeType="1"/>
          </p:cNvSpPr>
          <p:nvPr/>
        </p:nvSpPr>
        <p:spPr bwMode="auto">
          <a:xfrm>
            <a:off x="2514600" y="4800600"/>
            <a:ext cx="0" cy="1066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499" name="Line 21"/>
          <p:cNvSpPr>
            <a:spLocks noChangeShapeType="1"/>
          </p:cNvSpPr>
          <p:nvPr/>
        </p:nvSpPr>
        <p:spPr bwMode="auto">
          <a:xfrm>
            <a:off x="4381500" y="4800600"/>
            <a:ext cx="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500" name="Line 22"/>
          <p:cNvSpPr>
            <a:spLocks noChangeShapeType="1"/>
          </p:cNvSpPr>
          <p:nvPr/>
        </p:nvSpPr>
        <p:spPr bwMode="auto">
          <a:xfrm>
            <a:off x="6324600" y="4800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501" name="Line 23"/>
          <p:cNvSpPr>
            <a:spLocks noChangeShapeType="1"/>
          </p:cNvSpPr>
          <p:nvPr/>
        </p:nvSpPr>
        <p:spPr bwMode="auto">
          <a:xfrm>
            <a:off x="3124200" y="6172200"/>
            <a:ext cx="4343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02" name="Line 24"/>
          <p:cNvSpPr>
            <a:spLocks noChangeShapeType="1"/>
          </p:cNvSpPr>
          <p:nvPr/>
        </p:nvSpPr>
        <p:spPr bwMode="auto">
          <a:xfrm>
            <a:off x="7467600" y="6172200"/>
            <a:ext cx="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03" name="Line 25"/>
          <p:cNvSpPr>
            <a:spLocks noChangeShapeType="1"/>
          </p:cNvSpPr>
          <p:nvPr/>
        </p:nvSpPr>
        <p:spPr bwMode="auto">
          <a:xfrm flipV="1">
            <a:off x="7467600" y="1447800"/>
            <a:ext cx="0" cy="472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04" name="Line 26"/>
          <p:cNvSpPr>
            <a:spLocks noChangeShapeType="1"/>
          </p:cNvSpPr>
          <p:nvPr/>
        </p:nvSpPr>
        <p:spPr bwMode="auto">
          <a:xfrm flipH="1">
            <a:off x="4800600" y="1447800"/>
            <a:ext cx="2667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505" name="Line 27"/>
          <p:cNvSpPr>
            <a:spLocks noChangeShapeType="1"/>
          </p:cNvSpPr>
          <p:nvPr/>
        </p:nvSpPr>
        <p:spPr bwMode="auto">
          <a:xfrm>
            <a:off x="5334000" y="5638800"/>
            <a:ext cx="2133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06" name="Line 28"/>
          <p:cNvSpPr>
            <a:spLocks noChangeShapeType="1"/>
          </p:cNvSpPr>
          <p:nvPr/>
        </p:nvSpPr>
        <p:spPr bwMode="auto">
          <a:xfrm>
            <a:off x="6934200" y="5257800"/>
            <a:ext cx="533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07" name="Rectangle 29"/>
          <p:cNvSpPr>
            <a:spLocks noChangeArrowheads="1"/>
          </p:cNvSpPr>
          <p:nvPr/>
        </p:nvSpPr>
        <p:spPr bwMode="auto">
          <a:xfrm>
            <a:off x="5676900" y="5029200"/>
            <a:ext cx="1295400" cy="457200"/>
          </a:xfrm>
          <a:prstGeom prst="rect">
            <a:avLst/>
          </a:prstGeom>
          <a:solidFill>
            <a:srgbClr val="FF9900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600" b="1" dirty="0">
                <a:solidFill>
                  <a:srgbClr val="000000"/>
                </a:solidFill>
              </a:rPr>
              <a:t>Control</a:t>
            </a:r>
          </a:p>
        </p:txBody>
      </p:sp>
      <p:sp>
        <p:nvSpPr>
          <p:cNvPr id="20508" name="Rectangle 30"/>
          <p:cNvSpPr>
            <a:spLocks noChangeArrowheads="1"/>
          </p:cNvSpPr>
          <p:nvPr/>
        </p:nvSpPr>
        <p:spPr bwMode="auto">
          <a:xfrm>
            <a:off x="1828800" y="5867400"/>
            <a:ext cx="1447800" cy="533400"/>
          </a:xfrm>
          <a:prstGeom prst="rect">
            <a:avLst/>
          </a:prstGeom>
          <a:solidFill>
            <a:srgbClr val="00CC66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600" b="1" dirty="0">
                <a:solidFill>
                  <a:srgbClr val="000000"/>
                </a:solidFill>
              </a:rPr>
              <a:t>Reassessment</a:t>
            </a:r>
          </a:p>
        </p:txBody>
      </p:sp>
      <p:sp>
        <p:nvSpPr>
          <p:cNvPr id="20509" name="Date Placeholder 31"/>
          <p:cNvSpPr>
            <a:spLocks noGrp="1"/>
          </p:cNvSpPr>
          <p:nvPr>
            <p:ph type="dt" sz="quarter" idx="4294967295"/>
          </p:nvPr>
        </p:nvSpPr>
        <p:spPr bwMode="auto">
          <a:xfrm>
            <a:off x="0" y="6524625"/>
            <a:ext cx="1219200" cy="30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en-US" sz="1000">
              <a:solidFill>
                <a:srgbClr val="969696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FIERA Template">
  <a:themeElements>
    <a:clrScheme name="AFIERA Templ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AFIERA 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C2D83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C2D83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AFIERA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FIERA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FIERA Templat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FIERA Templat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FIERA Templat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FIERA Templat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FIERA Templat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>
    <Date_x0020_Published xmlns="e425d0ee-8049-446d-8d36-f3b66895ec60">2010-10-08T04:00:00+00:00</Date_x0020_Published>
    <FOIA xmlns="e425d0ee-8049-446d-8d36-f3b66895ec60">false</FOIA>
    <Creator xmlns="e425d0ee-8049-446d-8d36-f3b66895ec60" xsi:nil="true"/>
    <a027d7584ca449c6b0efde7e8ec36a9e xmlns="e425d0ee-8049-446d-8d36-f3b66895ec60">
      <Terms xmlns="http://schemas.microsoft.com/office/infopath/2007/PartnerControls"/>
    </a027d7584ca449c6b0efde7e8ec36a9e>
    <n17d62336a424fea9a5e227f70056a0c xmlns="e425d0ee-8049-446d-8d36-f3b66895ec60">
      <Terms xmlns="http://schemas.microsoft.com/office/infopath/2007/PartnerControls">
        <TermInfo xmlns="http://schemas.microsoft.com/office/infopath/2007/PartnerControls">
          <TermName xmlns="http://schemas.microsoft.com/office/infopath/2007/PartnerControls">Health Professionals</TermName>
          <TermId xmlns="http://schemas.microsoft.com/office/infopath/2007/PartnerControls">567d9f2d-c5ed-4610-879d-18f7b1433204</TermId>
        </TermInfo>
      </Terms>
    </n17d62336a424fea9a5e227f70056a0c>
    <eac4a34ba22a4cc7ae48cab8351f7636 xmlns="e425d0ee-8049-446d-8d36-f3b66895ec60">
      <Terms xmlns="http://schemas.microsoft.com/office/infopath/2007/PartnerControls">
        <TermInfo xmlns="http://schemas.microsoft.com/office/infopath/2007/PartnerControls">
          <TermName xmlns="http://schemas.microsoft.com/office/infopath/2007/PartnerControls">Not Applicable</TermName>
          <TermId xmlns="http://schemas.microsoft.com/office/infopath/2007/PartnerControls">3084ac12-8db5-47ae-a019-a80ff7d9150d</TermId>
        </TermInfo>
      </Terms>
    </eac4a34ba22a4cc7ae48cab8351f7636>
    <b92bde77b4d242efa1dc557b6c7a4f78 xmlns="e425d0ee-8049-446d-8d36-f3b66895ec60">
      <Terms xmlns="http://schemas.microsoft.com/office/infopath/2007/PartnerControls"/>
    </b92bde77b4d242efa1dc557b6c7a4f78>
    <le1ccfbf6d314e9293a47fe757b16fa1 xmlns="e425d0ee-8049-446d-8d36-f3b66895ec60">
      <Terms xmlns="http://schemas.microsoft.com/office/infopath/2007/PartnerControls">
        <TermInfo xmlns="http://schemas.microsoft.com/office/infopath/2007/PartnerControls">
          <TermName xmlns="http://schemas.microsoft.com/office/infopath/2007/PartnerControls">Industrial Hygiene</TermName>
          <TermId xmlns="http://schemas.microsoft.com/office/infopath/2007/PartnerControls">73fd6440-706a-46b3-b8a5-de128d597f78</TermId>
        </TermInfo>
      </Terms>
    </le1ccfbf6d314e9293a47fe757b16fa1>
    <d007778d471448f8af219ac7f2afa059 xmlns="e425d0ee-8049-446d-8d36-f3b66895ec60">
      <Terms xmlns="http://schemas.microsoft.com/office/infopath/2007/PartnerControls"/>
    </d007778d471448f8af219ac7f2afa059>
    <g263e59f98f44538844ef412e0d44c2b xmlns="e425d0ee-8049-446d-8d36-f3b66895ec60">
      <Terms xmlns="http://schemas.microsoft.com/office/infopath/2007/PartnerControls">
        <TermInfo xmlns="http://schemas.microsoft.com/office/infopath/2007/PartnerControls">
          <TermName xmlns="http://schemas.microsoft.com/office/infopath/2007/PartnerControls">PHC</TermName>
          <TermId xmlns="http://schemas.microsoft.com/office/infopath/2007/PartnerControls">cbb82d80-acc7-460a-bc7b-734de0f7a8a4</TermId>
        </TermInfo>
      </Terms>
    </g263e59f98f44538844ef412e0d44c2b>
    <f67ff37bdf094ce98ef406a62a333ef9 xmlns="e425d0ee-8049-446d-8d36-f3b66895ec60">
      <Terms xmlns="http://schemas.microsoft.com/office/infopath/2007/PartnerControls"/>
    </f67ff37bdf094ce98ef406a62a333ef9>
    <TaxCatchAll xmlns="e425d0ee-8049-446d-8d36-f3b66895ec60">
      <Value>24</Value>
      <Value>17</Value>
      <Value>77</Value>
      <Value>21</Value>
    </TaxCatchAll>
    <APHCTopic xmlns="e425d0ee-8049-446d-8d36-f3b66895ec60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APHC Resource" ma:contentTypeID="0x010100AF718E17B45EA64183FB06646B487EBC00414479C20549684EBCAA90626BB0744C" ma:contentTypeVersion="22" ma:contentTypeDescription="" ma:contentTypeScope="" ma:versionID="ac9e15d493acd5f70bb6f2ef8080f6ed">
  <xsd:schema xmlns:xsd="http://www.w3.org/2001/XMLSchema" xmlns:xs="http://www.w3.org/2001/XMLSchema" xmlns:p="http://schemas.microsoft.com/office/2006/metadata/properties" xmlns:ns2="e425d0ee-8049-446d-8d36-f3b66895ec60" targetNamespace="http://schemas.microsoft.com/office/2006/metadata/properties" ma:root="true" ma:fieldsID="996dc703e3e04bd463e2407b926c893c" ns2:_="">
    <xsd:import namespace="e425d0ee-8049-446d-8d36-f3b66895ec60"/>
    <xsd:element name="properties">
      <xsd:complexType>
        <xsd:sequence>
          <xsd:element name="documentManagement">
            <xsd:complexType>
              <xsd:all>
                <xsd:element ref="ns2:TaxCatchAll" minOccurs="0"/>
                <xsd:element ref="ns2:TaxCatchAllLabel" minOccurs="0"/>
                <xsd:element ref="ns2:Date_x0020_Published" minOccurs="0"/>
                <xsd:element ref="ns2:Creator" minOccurs="0"/>
                <xsd:element ref="ns2:FOIA" minOccurs="0"/>
                <xsd:element ref="ns2:eac4a34ba22a4cc7ae48cab8351f7636" minOccurs="0"/>
                <xsd:element ref="ns2:g263e59f98f44538844ef412e0d44c2b" minOccurs="0"/>
                <xsd:element ref="ns2:n17d62336a424fea9a5e227f70056a0c" minOccurs="0"/>
                <xsd:element ref="ns2:b92bde77b4d242efa1dc557b6c7a4f78" minOccurs="0"/>
                <xsd:element ref="ns2:a027d7584ca449c6b0efde7e8ec36a9e" minOccurs="0"/>
                <xsd:element ref="ns2:f67ff37bdf094ce98ef406a62a333ef9" minOccurs="0"/>
                <xsd:element ref="ns2:le1ccfbf6d314e9293a47fe757b16fa1" minOccurs="0"/>
                <xsd:element ref="ns2:d007778d471448f8af219ac7f2afa059" minOccurs="0"/>
                <xsd:element ref="ns2:APHCTopic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425d0ee-8049-446d-8d36-f3b66895ec60" elementFormDefault="qualified">
    <xsd:import namespace="http://schemas.microsoft.com/office/2006/documentManagement/types"/>
    <xsd:import namespace="http://schemas.microsoft.com/office/infopath/2007/PartnerControls"/>
    <xsd:element name="TaxCatchAll" ma:index="3" nillable="true" ma:displayName="Taxonomy Catch All Column" ma:hidden="true" ma:list="{42ad423c-24a5-4aeb-ae29-45cb8b02724e}" ma:internalName="TaxCatchAll" ma:showField="CatchAllData" ma:web="e425d0ee-8049-446d-8d36-f3b66895ec6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4" nillable="true" ma:displayName="Taxonomy Catch All Column1" ma:hidden="true" ma:list="{42ad423c-24a5-4aeb-ae29-45cb8b02724e}" ma:internalName="TaxCatchAllLabel" ma:readOnly="true" ma:showField="CatchAllDataLabel" ma:web="e425d0ee-8049-446d-8d36-f3b66895ec6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Date_x0020_Published" ma:index="6" nillable="true" ma:displayName="Date Published" ma:description="Date that a printed resource document was published." ma:format="DateOnly" ma:internalName="Date_x0020_Published">
      <xsd:simpleType>
        <xsd:restriction base="dms:DateTime"/>
      </xsd:simpleType>
    </xsd:element>
    <xsd:element name="Creator" ma:index="7" nillable="true" ma:displayName="Creator" ma:description="Point of Contact for document maintenance and updates. Enter a program name and program office e-mail address if available." ma:internalName="Creator">
      <xsd:simpleType>
        <xsd:restriction base="dms:Text">
          <xsd:maxLength value="255"/>
        </xsd:restriction>
      </xsd:simpleType>
    </xsd:element>
    <xsd:element name="FOIA" ma:index="12" nillable="true" ma:displayName="FOIA" ma:default="0" ma:description="Indicates whether this document is being supplied as part of the Freedom of Information Act." ma:internalName="FOIA">
      <xsd:simpleType>
        <xsd:restriction base="dms:Boolean"/>
      </xsd:simpleType>
    </xsd:element>
    <xsd:element name="eac4a34ba22a4cc7ae48cab8351f7636" ma:index="15" nillable="true" ma:taxonomy="true" ma:internalName="eac4a34ba22a4cc7ae48cab8351f7636" ma:taxonomyFieldName="FileFormat" ma:displayName="File Format" ma:readOnly="false" ma:default="" ma:fieldId="{eac4a34b-a22a-4cc7-ae48-cab8351f7636}" ma:sspId="ef969d4e-f934-4b84-ba52-2aa0263e4f45" ma:termSetId="31a0dc97-93e8-4d92-86b2-9bc74634b4f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g263e59f98f44538844ef412e0d44c2b" ma:index="17" nillable="true" ma:taxonomy="true" ma:internalName="g263e59f98f44538844ef412e0d44c2b" ma:taxonomyFieldName="Publisher" ma:displayName="Publisher" ma:default="" ma:fieldId="{0263e59f-98f4-4538-844e-f412e0d44c2b}" ma:sspId="ef969d4e-f934-4b84-ba52-2aa0263e4f45" ma:termSetId="aab66af6-7faa-4477-bb0e-44dfef80c2ba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n17d62336a424fea9a5e227f70056a0c" ma:index="19" nillable="true" ma:taxonomy="true" ma:internalName="n17d62336a424fea9a5e227f70056a0c" ma:taxonomyFieldName="Audience1" ma:displayName="Audience" ma:default="" ma:fieldId="{717d6233-6a42-4fea-9a5e-227f70056a0c}" ma:taxonomyMulti="true" ma:sspId="ef969d4e-f934-4b84-ba52-2aa0263e4f45" ma:termSetId="25c7e36a-c0b8-4a79-b57c-b976cff4db3c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b92bde77b4d242efa1dc557b6c7a4f78" ma:index="21" nillable="true" ma:taxonomy="true" ma:internalName="b92bde77b4d242efa1dc557b6c7a4f78" ma:taxonomyFieldName="Purpose1" ma:displayName="Purpose" ma:default="" ma:fieldId="{b92bde77-b4d2-42ef-a1dc-557b6c7a4f78}" ma:sspId="ef969d4e-f934-4b84-ba52-2aa0263e4f45" ma:termSetId="83877e9e-03ed-4c6d-83c3-50722baf26c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a027d7584ca449c6b0efde7e8ec36a9e" ma:index="23" nillable="true" ma:taxonomy="true" ma:internalName="a027d7584ca449c6b0efde7e8ec36a9e" ma:taxonomyFieldName="Series" ma:displayName="Series" ma:default="" ma:fieldId="{a027d758-4ca4-49c6-b0ef-de7e8ec36a9e}" ma:sspId="ef969d4e-f934-4b84-ba52-2aa0263e4f45" ma:termSetId="032bd4d1-4c84-4a0b-af4d-534260fe08e7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f67ff37bdf094ce98ef406a62a333ef9" ma:index="25" nillable="true" ma:taxonomy="true" ma:internalName="f67ff37bdf094ce98ef406a62a333ef9" ma:taxonomyFieldName="Distribution" ma:displayName="Distribution" ma:default="" ma:fieldId="{f67ff37b-df09-4ce9-8ef4-06a62a333ef9}" ma:sspId="ef969d4e-f934-4b84-ba52-2aa0263e4f45" ma:termSetId="0408cb9a-984c-415c-9d34-1a45dc3b1e82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le1ccfbf6d314e9293a47fe757b16fa1" ma:index="26" nillable="true" ma:taxonomy="true" ma:internalName="le1ccfbf6d314e9293a47fe757b16fa1" ma:taxonomyFieldName="APHC_x0020_Subject" ma:displayName="APHC Subject" ma:readOnly="false" ma:default="" ma:fieldId="{5e1ccfbf-6d31-4e92-93a4-7fe757b16fa1}" ma:taxonomyMulti="true" ma:sspId="ef969d4e-f934-4b84-ba52-2aa0263e4f45" ma:termSetId="4a59e886-c487-497c-8bef-4fdf4568f97a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d007778d471448f8af219ac7f2afa059" ma:index="27" nillable="true" ma:taxonomy="true" ma:internalName="d007778d471448f8af219ac7f2afa059" ma:taxonomyFieldName="FOIACategory" ma:displayName="FOIA Category" ma:readOnly="false" ma:default="" ma:fieldId="{d007778d-4714-48f8-af21-9ac7f2afa059}" ma:sspId="ef969d4e-f934-4b84-ba52-2aa0263e4f45" ma:termSetId="abaa2225-d339-4f40-b00a-539bdecd4f80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APHCTopic" ma:index="29" nillable="true" ma:displayName="APHC Topic" ma:format="Dropdown" ma:internalName="APHCTopic">
      <xsd:simpleType>
        <xsd:restriction base="dms:Choice">
          <xsd:enumeration value="Accountability and Readiness"/>
          <xsd:enumeration value="Clinical"/>
          <xsd:enumeration value="Emergency Response"/>
          <xsd:enumeration value="Expanding Operations"/>
          <xsd:enumeration value="Infection Control"/>
          <xsd:enumeration value="Logistics"/>
          <xsd:enumeration value="Modeling and Surveillance"/>
          <xsd:enumeration value="Occupational and Environmental Health"/>
          <xsd:enumeration value="Process Improvement"/>
          <xsd:enumeration value="Remote Work"/>
          <xsd:enumeration value="Research"/>
          <xsd:enumeration value="Screening and Detection"/>
          <xsd:enumeration value="Self-Care"/>
        </xsd:restriction>
      </xsd:simpleType>
    </xsd:element>
    <xsd:element name="SharedWithUsers" ma:index="3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6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6862575-13CA-458A-A370-EA2CC5C381BB}"/>
</file>

<file path=customXml/itemProps2.xml><?xml version="1.0" encoding="utf-8"?>
<ds:datastoreItem xmlns:ds="http://schemas.openxmlformats.org/officeDocument/2006/customXml" ds:itemID="{D2B5EAC1-8D36-4D2F-937F-D52D48A18179}"/>
</file>

<file path=customXml/itemProps3.xml><?xml version="1.0" encoding="utf-8"?>
<ds:datastoreItem xmlns:ds="http://schemas.openxmlformats.org/officeDocument/2006/customXml" ds:itemID="{10397F58-F340-44E1-8F04-748C88603EC3}"/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Settings\caputo.d.BROOKS\Application Data\Microsoft\Templates\AFIERA Template.pot</Template>
  <TotalTime>5584</TotalTime>
  <Words>22</Words>
  <Application>Microsoft Office PowerPoint</Application>
  <PresentationFormat>On-screen Show (4:3)</PresentationFormat>
  <Paragraphs>17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AFIERA Template</vt:lpstr>
      <vt:lpstr>AIHA Exposure Assessment Model</vt:lpstr>
    </vt:vector>
  </TitlesOfParts>
  <Company>Northrop Grumman Mission Systems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DoDEAMandDOEHRS-IHWebsite</dc:title>
  <dc:creator>Phillip Tennison</dc:creator>
  <dc:description>AIHA Exposure Assessment Model</dc:description>
  <cp:lastModifiedBy>bonnie.rathbun</cp:lastModifiedBy>
  <cp:revision>187</cp:revision>
  <cp:lastPrinted>1998-10-07T14:04:15Z</cp:lastPrinted>
  <dcterms:created xsi:type="dcterms:W3CDTF">1997-12-02T15:39:15Z</dcterms:created>
  <dcterms:modified xsi:type="dcterms:W3CDTF">2009-06-15T18:41:17Z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DoDEAMandDOEHRS-IHWebsite</vt:lpwstr>
  </property>
  <property fmtid="{D5CDD505-2E9C-101B-9397-08002B2CF9AE}" pid="3" name="SlideDescription">
    <vt:lpwstr>AIHA Exposure Assessment Model</vt:lpwstr>
  </property>
  <property fmtid="{D5CDD505-2E9C-101B-9397-08002B2CF9AE}" pid="4" name="ContentTypeId">
    <vt:lpwstr>0x010100AF718E17B45EA64183FB06646B487EBC00414479C20549684EBCAA90626BB0744C</vt:lpwstr>
  </property>
  <property fmtid="{D5CDD505-2E9C-101B-9397-08002B2CF9AE}" pid="5" name="Audience1">
    <vt:lpwstr>17;#Health Professionals|567d9f2d-c5ed-4610-879d-18f7b1433204</vt:lpwstr>
  </property>
  <property fmtid="{D5CDD505-2E9C-101B-9397-08002B2CF9AE}" pid="6" name="Order">
    <vt:r8>73800</vt:r8>
  </property>
  <property fmtid="{D5CDD505-2E9C-101B-9397-08002B2CF9AE}" pid="7" name="FileFormat">
    <vt:lpwstr>24;#Not Applicable|3084ac12-8db5-47ae-a019-a80ff7d9150d</vt:lpwstr>
  </property>
  <property fmtid="{D5CDD505-2E9C-101B-9397-08002B2CF9AE}" pid="8" name="APHC Subject">
    <vt:lpwstr>77;#Industrial Hygiene|73fd6440-706a-46b3-b8a5-de128d597f78</vt:lpwstr>
  </property>
  <property fmtid="{D5CDD505-2E9C-101B-9397-08002B2CF9AE}" pid="9" name="Publisher">
    <vt:lpwstr>21;#PHC|cbb82d80-acc7-460a-bc7b-734de0f7a8a4</vt:lpwstr>
  </property>
  <property fmtid="{D5CDD505-2E9C-101B-9397-08002B2CF9AE}" pid="10" name="Purpose1">
    <vt:lpwstr/>
  </property>
  <property fmtid="{D5CDD505-2E9C-101B-9397-08002B2CF9AE}" pid="11" name="Distribution">
    <vt:lpwstr/>
  </property>
  <property fmtid="{D5CDD505-2E9C-101B-9397-08002B2CF9AE}" pid="12" name="Series">
    <vt:lpwstr/>
  </property>
  <property fmtid="{D5CDD505-2E9C-101B-9397-08002B2CF9AE}" pid="13" name="FOIACategory">
    <vt:lpwstr/>
  </property>
</Properties>
</file>